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38795"/>
            <a:ext cx="7556421" cy="4108133"/>
          </a:xfrm>
          <a:prstGeom prst="rect">
            <a:avLst/>
          </a:prstGeom>
          <a:noFill/>
          <a:ln/>
        </p:spPr>
        <p:txBody>
          <a:bodyPr wrap="square" lIns="0" tIns="0" rIns="0" bIns="0" rtlCol="0" anchor="t"/>
          <a:lstStyle/>
          <a:p>
            <a:pPr indent="0" marL="0">
              <a:lnSpc>
                <a:spcPts val="8050"/>
              </a:lnSpc>
              <a:buNone/>
            </a:pPr>
            <a:r>
              <a:rPr lang="en-US" sz="6450" b="1" spc="-129" kern="0" dirty="0">
                <a:solidFill>
                  <a:srgbClr val="FF8AAF"/>
                </a:solidFill>
                <a:latin typeface="Petrona Bold" pitchFamily="34" charset="0"/>
                <a:ea typeface="Petrona Bold" pitchFamily="34" charset="-122"/>
                <a:cs typeface="Petrona Bold" pitchFamily="34" charset="-120"/>
              </a:rPr>
              <a:t>Quantum Computing: The Next Computing Revolution</a:t>
            </a:r>
            <a:endParaRPr lang="en-US" sz="6450" dirty="0"/>
          </a:p>
        </p:txBody>
      </p:sp>
      <p:sp>
        <p:nvSpPr>
          <p:cNvPr id="4" name="Text 1"/>
          <p:cNvSpPr/>
          <p:nvPr/>
        </p:nvSpPr>
        <p:spPr>
          <a:xfrm>
            <a:off x="6280190" y="5287089"/>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Quantum computing promises to revolutionize the way we process information, solve complex problems, and push the boundaries of what's possible with technology. This presentation will explore the fundamentals of quantum computing and its potential impact on the world.</a:t>
            </a:r>
            <a:endParaRPr lang="en-US" sz="1750" dirty="0"/>
          </a:p>
        </p:txBody>
      </p:sp>
      <p:sp>
        <p:nvSpPr>
          <p:cNvPr id="5" name="Shape 2"/>
          <p:cNvSpPr/>
          <p:nvPr/>
        </p:nvSpPr>
        <p:spPr>
          <a:xfrm>
            <a:off x="6280190" y="7010757"/>
            <a:ext cx="362903" cy="362903"/>
          </a:xfrm>
          <a:prstGeom prst="roundRect">
            <a:avLst>
              <a:gd name="adj" fmla="val 25194296"/>
            </a:avLst>
          </a:prstGeom>
          <a:solidFill>
            <a:srgbClr val="342DBB"/>
          </a:solidFill>
          <a:ln w="7620">
            <a:solidFill>
              <a:srgbClr val="FFFFFF"/>
            </a:solidFill>
            <a:prstDash val="solid"/>
          </a:ln>
        </p:spPr>
      </p:sp>
      <p:sp>
        <p:nvSpPr>
          <p:cNvPr id="6" name="Text 3"/>
          <p:cNvSpPr/>
          <p:nvPr/>
        </p:nvSpPr>
        <p:spPr>
          <a:xfrm>
            <a:off x="6396276" y="7143393"/>
            <a:ext cx="130731" cy="97512"/>
          </a:xfrm>
          <a:prstGeom prst="rect">
            <a:avLst/>
          </a:prstGeom>
          <a:noFill/>
          <a:ln/>
        </p:spPr>
        <p:txBody>
          <a:bodyPr wrap="none" lIns="0" tIns="0" rIns="0" bIns="0" rtlCol="0" anchor="t"/>
          <a:lstStyle/>
          <a:p>
            <a:pPr algn="ctr" indent="0" marL="0">
              <a:lnSpc>
                <a:spcPts val="750"/>
              </a:lnSpc>
              <a:buNone/>
            </a:pPr>
            <a:r>
              <a:rPr lang="en-US" sz="750" spc="-36" kern="0" dirty="0">
                <a:solidFill>
                  <a:srgbClr val="FFFFFF"/>
                </a:solidFill>
                <a:latin typeface="Inter Medium" pitchFamily="34" charset="0"/>
                <a:ea typeface="Inter Medium" pitchFamily="34" charset="-122"/>
                <a:cs typeface="Inter Medium" pitchFamily="34" charset="-120"/>
              </a:rPr>
              <a:t>AA</a:t>
            </a:r>
            <a:endParaRPr lang="en-US" sz="750" dirty="0"/>
          </a:p>
        </p:txBody>
      </p:sp>
      <p:sp>
        <p:nvSpPr>
          <p:cNvPr id="7" name="Text 4"/>
          <p:cNvSpPr/>
          <p:nvPr/>
        </p:nvSpPr>
        <p:spPr>
          <a:xfrm>
            <a:off x="6756440" y="6993850"/>
            <a:ext cx="3349228"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Akhileshwar Anumula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7708" y="767715"/>
            <a:ext cx="7728585" cy="1327071"/>
          </a:xfrm>
          <a:prstGeom prst="rect">
            <a:avLst/>
          </a:prstGeom>
          <a:noFill/>
          <a:ln/>
        </p:spPr>
        <p:txBody>
          <a:bodyPr wrap="square" lIns="0" tIns="0" rIns="0" bIns="0" rtlCol="0" anchor="t"/>
          <a:lstStyle/>
          <a:p>
            <a:pPr indent="0" marL="0">
              <a:lnSpc>
                <a:spcPts val="5200"/>
              </a:lnSpc>
              <a:buNone/>
            </a:pPr>
            <a:r>
              <a:rPr lang="en-US" sz="4150" b="1" spc="-84" kern="0" dirty="0">
                <a:solidFill>
                  <a:srgbClr val="FF8AAF"/>
                </a:solidFill>
                <a:latin typeface="Petrona Bold" pitchFamily="34" charset="0"/>
                <a:ea typeface="Petrona Bold" pitchFamily="34" charset="-122"/>
                <a:cs typeface="Petrona Bold" pitchFamily="34" charset="-120"/>
              </a:rPr>
              <a:t>The Future of Quantum Computing</a:t>
            </a:r>
            <a:endParaRPr lang="en-US" sz="4150" dirty="0"/>
          </a:p>
        </p:txBody>
      </p:sp>
      <p:pic>
        <p:nvPicPr>
          <p:cNvPr id="4" name="Image 1" descr="preencoded.png">    </p:cNvPr>
          <p:cNvPicPr>
            <a:picLocks noChangeAspect="1"/>
          </p:cNvPicPr>
          <p:nvPr/>
        </p:nvPicPr>
        <p:blipFill>
          <a:blip r:embed="rId2"/>
          <a:stretch>
            <a:fillRect/>
          </a:stretch>
        </p:blipFill>
        <p:spPr>
          <a:xfrm>
            <a:off x="707708" y="2398038"/>
            <a:ext cx="1011079" cy="1617821"/>
          </a:xfrm>
          <a:prstGeom prst="rect">
            <a:avLst/>
          </a:prstGeom>
        </p:spPr>
      </p:pic>
      <p:sp>
        <p:nvSpPr>
          <p:cNvPr id="5" name="Text 1"/>
          <p:cNvSpPr/>
          <p:nvPr/>
        </p:nvSpPr>
        <p:spPr>
          <a:xfrm>
            <a:off x="2022038" y="2600206"/>
            <a:ext cx="2654260" cy="331708"/>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Continued Innovation</a:t>
            </a:r>
            <a:endParaRPr lang="en-US" sz="2050" dirty="0"/>
          </a:p>
        </p:txBody>
      </p:sp>
      <p:sp>
        <p:nvSpPr>
          <p:cNvPr id="6" name="Text 2"/>
          <p:cNvSpPr/>
          <p:nvPr/>
        </p:nvSpPr>
        <p:spPr>
          <a:xfrm>
            <a:off x="2022038" y="3053239"/>
            <a:ext cx="6414254" cy="647224"/>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Rapid advancements in quantum hardware, software, and algorithms are expected to drive the field forward in the coming years.</a:t>
            </a:r>
            <a:endParaRPr lang="en-US" sz="1550" dirty="0"/>
          </a:p>
        </p:txBody>
      </p:sp>
      <p:pic>
        <p:nvPicPr>
          <p:cNvPr id="7" name="Image 2" descr="preencoded.png">    </p:cNvPr>
          <p:cNvPicPr>
            <a:picLocks noChangeAspect="1"/>
          </p:cNvPicPr>
          <p:nvPr/>
        </p:nvPicPr>
        <p:blipFill>
          <a:blip r:embed="rId3"/>
          <a:stretch>
            <a:fillRect/>
          </a:stretch>
        </p:blipFill>
        <p:spPr>
          <a:xfrm>
            <a:off x="707708" y="4015859"/>
            <a:ext cx="1011079" cy="1617821"/>
          </a:xfrm>
          <a:prstGeom prst="rect">
            <a:avLst/>
          </a:prstGeom>
        </p:spPr>
      </p:pic>
      <p:sp>
        <p:nvSpPr>
          <p:cNvPr id="8" name="Text 3"/>
          <p:cNvSpPr/>
          <p:nvPr/>
        </p:nvSpPr>
        <p:spPr>
          <a:xfrm>
            <a:off x="2022038" y="4218027"/>
            <a:ext cx="2654260" cy="331708"/>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Commercialization</a:t>
            </a:r>
            <a:endParaRPr lang="en-US" sz="2050" dirty="0"/>
          </a:p>
        </p:txBody>
      </p:sp>
      <p:sp>
        <p:nvSpPr>
          <p:cNvPr id="9" name="Text 4"/>
          <p:cNvSpPr/>
          <p:nvPr/>
        </p:nvSpPr>
        <p:spPr>
          <a:xfrm>
            <a:off x="2022038" y="4671060"/>
            <a:ext cx="6414254" cy="647224"/>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As quantum computers become more powerful and practical, they are expected to find commercial applications in various industries.</a:t>
            </a:r>
            <a:endParaRPr lang="en-US" sz="1550" dirty="0"/>
          </a:p>
        </p:txBody>
      </p:sp>
      <p:pic>
        <p:nvPicPr>
          <p:cNvPr id="10" name="Image 3" descr="preencoded.png">    </p:cNvPr>
          <p:cNvPicPr>
            <a:picLocks noChangeAspect="1"/>
          </p:cNvPicPr>
          <p:nvPr/>
        </p:nvPicPr>
        <p:blipFill>
          <a:blip r:embed="rId4"/>
          <a:stretch>
            <a:fillRect/>
          </a:stretch>
        </p:blipFill>
        <p:spPr>
          <a:xfrm>
            <a:off x="707708" y="5633680"/>
            <a:ext cx="1011079" cy="1828205"/>
          </a:xfrm>
          <a:prstGeom prst="rect">
            <a:avLst/>
          </a:prstGeom>
        </p:spPr>
      </p:pic>
      <p:sp>
        <p:nvSpPr>
          <p:cNvPr id="11" name="Text 5"/>
          <p:cNvSpPr/>
          <p:nvPr/>
        </p:nvSpPr>
        <p:spPr>
          <a:xfrm>
            <a:off x="2022038" y="5835848"/>
            <a:ext cx="2654260" cy="331708"/>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Societal Impact</a:t>
            </a:r>
            <a:endParaRPr lang="en-US" sz="2050" dirty="0"/>
          </a:p>
        </p:txBody>
      </p:sp>
      <p:sp>
        <p:nvSpPr>
          <p:cNvPr id="12" name="Text 6"/>
          <p:cNvSpPr/>
          <p:nvPr/>
        </p:nvSpPr>
        <p:spPr>
          <a:xfrm>
            <a:off x="2022038" y="6288881"/>
            <a:ext cx="6414254" cy="970836"/>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Quantum computing has the potential to revolutionize fields like cryptography, drug discovery, materials science, and beyond, with far-reaching societal implications.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608290"/>
            <a:ext cx="7169348" cy="724733"/>
          </a:xfrm>
          <a:prstGeom prst="rect">
            <a:avLst/>
          </a:prstGeom>
          <a:noFill/>
          <a:ln/>
        </p:spPr>
        <p:txBody>
          <a:bodyPr wrap="none" lIns="0" tIns="0" rIns="0" bIns="0" rtlCol="0" anchor="t"/>
          <a:lstStyle/>
          <a:p>
            <a:pPr indent="0" marL="0">
              <a:lnSpc>
                <a:spcPts val="5700"/>
              </a:lnSpc>
              <a:buNone/>
            </a:pPr>
            <a:r>
              <a:rPr lang="en-US" sz="4550" b="1" spc="-91" kern="0" dirty="0">
                <a:solidFill>
                  <a:srgbClr val="FF8AAF"/>
                </a:solidFill>
                <a:latin typeface="Petrona Bold" pitchFamily="34" charset="0"/>
                <a:ea typeface="Petrona Bold" pitchFamily="34" charset="-122"/>
                <a:cs typeface="Petrona Bold" pitchFamily="34" charset="-120"/>
              </a:rPr>
              <a:t>Quantum Computing Basics</a:t>
            </a:r>
            <a:endParaRPr lang="en-US" sz="4550" dirty="0"/>
          </a:p>
        </p:txBody>
      </p:sp>
      <p:sp>
        <p:nvSpPr>
          <p:cNvPr id="4" name="Shape 1"/>
          <p:cNvSpPr/>
          <p:nvPr/>
        </p:nvSpPr>
        <p:spPr>
          <a:xfrm>
            <a:off x="6259473" y="1912739"/>
            <a:ext cx="496967" cy="496967"/>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6436995" y="1987272"/>
            <a:ext cx="141923" cy="347901"/>
          </a:xfrm>
          <a:prstGeom prst="rect">
            <a:avLst/>
          </a:prstGeom>
          <a:noFill/>
          <a:ln/>
        </p:spPr>
        <p:txBody>
          <a:bodyPr wrap="none" lIns="0" tIns="0" rIns="0" bIns="0" rtlCol="0" anchor="t"/>
          <a:lstStyle/>
          <a:p>
            <a:pPr algn="ctr" indent="0" marL="0">
              <a:lnSpc>
                <a:spcPts val="2700"/>
              </a:lnSpc>
              <a:buNone/>
            </a:pPr>
            <a:r>
              <a:rPr lang="en-US" sz="2700" b="1" spc="-55" kern="0" dirty="0">
                <a:solidFill>
                  <a:srgbClr val="E0D6DE"/>
                </a:solidFill>
                <a:latin typeface="Petrona Bold" pitchFamily="34" charset="0"/>
                <a:ea typeface="Petrona Bold" pitchFamily="34" charset="-122"/>
                <a:cs typeface="Petrona Bold" pitchFamily="34" charset="-120"/>
              </a:rPr>
              <a:t>1</a:t>
            </a:r>
            <a:endParaRPr lang="en-US" sz="2700" dirty="0"/>
          </a:p>
        </p:txBody>
      </p:sp>
      <p:sp>
        <p:nvSpPr>
          <p:cNvPr id="6" name="Text 3"/>
          <p:cNvSpPr/>
          <p:nvPr/>
        </p:nvSpPr>
        <p:spPr>
          <a:xfrm>
            <a:off x="6977301" y="1912739"/>
            <a:ext cx="2899172" cy="362307"/>
          </a:xfrm>
          <a:prstGeom prst="rect">
            <a:avLst/>
          </a:prstGeom>
          <a:noFill/>
          <a:ln/>
        </p:spPr>
        <p:txBody>
          <a:bodyPr wrap="non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Quantum Mechanics</a:t>
            </a:r>
            <a:endParaRPr lang="en-US" sz="2250" dirty="0"/>
          </a:p>
        </p:txBody>
      </p:sp>
      <p:sp>
        <p:nvSpPr>
          <p:cNvPr id="7" name="Text 4"/>
          <p:cNvSpPr/>
          <p:nvPr/>
        </p:nvSpPr>
        <p:spPr>
          <a:xfrm>
            <a:off x="6977301" y="2407563"/>
            <a:ext cx="2970728" cy="2120265"/>
          </a:xfrm>
          <a:prstGeom prst="rect">
            <a:avLst/>
          </a:prstGeom>
          <a:noFill/>
          <a:ln/>
        </p:spPr>
        <p:txBody>
          <a:bodyPr wrap="square" lIns="0" tIns="0" rIns="0" bIns="0" rtlCol="0" anchor="t"/>
          <a:lstStyle/>
          <a:p>
            <a:pPr indent="0" marL="0">
              <a:lnSpc>
                <a:spcPts val="2750"/>
              </a:lnSpc>
              <a:buNone/>
            </a:pPr>
            <a:r>
              <a:rPr lang="en-US" sz="1700" spc="-35" kern="0" dirty="0">
                <a:solidFill>
                  <a:srgbClr val="E0D6DE"/>
                </a:solidFill>
                <a:latin typeface="Inter" pitchFamily="34" charset="0"/>
                <a:ea typeface="Inter" pitchFamily="34" charset="-122"/>
                <a:cs typeface="Inter" pitchFamily="34" charset="-120"/>
              </a:rPr>
              <a:t>Quantum computing is based on the principles of quantum mechanics, which describe the behavior of matter and energy at the atomic and subatomic levels.</a:t>
            </a:r>
            <a:endParaRPr lang="en-US" sz="1700" dirty="0"/>
          </a:p>
        </p:txBody>
      </p:sp>
      <p:sp>
        <p:nvSpPr>
          <p:cNvPr id="8" name="Shape 5"/>
          <p:cNvSpPr/>
          <p:nvPr/>
        </p:nvSpPr>
        <p:spPr>
          <a:xfrm>
            <a:off x="10168890" y="1912739"/>
            <a:ext cx="496967" cy="496967"/>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10322243" y="1987272"/>
            <a:ext cx="190262" cy="347901"/>
          </a:xfrm>
          <a:prstGeom prst="rect">
            <a:avLst/>
          </a:prstGeom>
          <a:noFill/>
          <a:ln/>
        </p:spPr>
        <p:txBody>
          <a:bodyPr wrap="none" lIns="0" tIns="0" rIns="0" bIns="0" rtlCol="0" anchor="t"/>
          <a:lstStyle/>
          <a:p>
            <a:pPr algn="ctr" indent="0" marL="0">
              <a:lnSpc>
                <a:spcPts val="2700"/>
              </a:lnSpc>
              <a:buNone/>
            </a:pPr>
            <a:r>
              <a:rPr lang="en-US" sz="2700" b="1" spc="-55" kern="0" dirty="0">
                <a:solidFill>
                  <a:srgbClr val="E0D6DE"/>
                </a:solidFill>
                <a:latin typeface="Petrona Bold" pitchFamily="34" charset="0"/>
                <a:ea typeface="Petrona Bold" pitchFamily="34" charset="-122"/>
                <a:cs typeface="Petrona Bold" pitchFamily="34" charset="-120"/>
              </a:rPr>
              <a:t>2</a:t>
            </a:r>
            <a:endParaRPr lang="en-US" sz="2700" dirty="0"/>
          </a:p>
        </p:txBody>
      </p:sp>
      <p:sp>
        <p:nvSpPr>
          <p:cNvPr id="10" name="Text 7"/>
          <p:cNvSpPr/>
          <p:nvPr/>
        </p:nvSpPr>
        <p:spPr>
          <a:xfrm>
            <a:off x="10886718" y="1912739"/>
            <a:ext cx="2970728" cy="724614"/>
          </a:xfrm>
          <a:prstGeom prst="rect">
            <a:avLst/>
          </a:prstGeom>
          <a:noFill/>
          <a:ln/>
        </p:spPr>
        <p:txBody>
          <a:bodyPr wrap="squar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Probabilistic Computation</a:t>
            </a:r>
            <a:endParaRPr lang="en-US" sz="2250" dirty="0"/>
          </a:p>
        </p:txBody>
      </p:sp>
      <p:sp>
        <p:nvSpPr>
          <p:cNvPr id="11" name="Text 8"/>
          <p:cNvSpPr/>
          <p:nvPr/>
        </p:nvSpPr>
        <p:spPr>
          <a:xfrm>
            <a:off x="10886718" y="2769870"/>
            <a:ext cx="2970728" cy="2827020"/>
          </a:xfrm>
          <a:prstGeom prst="rect">
            <a:avLst/>
          </a:prstGeom>
          <a:noFill/>
          <a:ln/>
        </p:spPr>
        <p:txBody>
          <a:bodyPr wrap="square" lIns="0" tIns="0" rIns="0" bIns="0" rtlCol="0" anchor="t"/>
          <a:lstStyle/>
          <a:p>
            <a:pPr indent="0" marL="0">
              <a:lnSpc>
                <a:spcPts val="2750"/>
              </a:lnSpc>
              <a:buNone/>
            </a:pPr>
            <a:r>
              <a:rPr lang="en-US" sz="1700" spc="-35" kern="0" dirty="0">
                <a:solidFill>
                  <a:srgbClr val="E0D6DE"/>
                </a:solidFill>
                <a:latin typeface="Inter" pitchFamily="34" charset="0"/>
                <a:ea typeface="Inter" pitchFamily="34" charset="-122"/>
                <a:cs typeface="Inter" pitchFamily="34" charset="-120"/>
              </a:rPr>
              <a:t>Quantum computers use qubits, which can exist in superposition of states, allowing them to process information probabilistically rather than the binary approach of classical computers.</a:t>
            </a:r>
            <a:endParaRPr lang="en-US" sz="1700" dirty="0"/>
          </a:p>
        </p:txBody>
      </p:sp>
      <p:sp>
        <p:nvSpPr>
          <p:cNvPr id="12" name="Shape 9"/>
          <p:cNvSpPr/>
          <p:nvPr/>
        </p:nvSpPr>
        <p:spPr>
          <a:xfrm>
            <a:off x="6259473" y="6066234"/>
            <a:ext cx="496967" cy="496967"/>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6412944" y="6140768"/>
            <a:ext cx="189905" cy="347901"/>
          </a:xfrm>
          <a:prstGeom prst="rect">
            <a:avLst/>
          </a:prstGeom>
          <a:noFill/>
          <a:ln/>
        </p:spPr>
        <p:txBody>
          <a:bodyPr wrap="none" lIns="0" tIns="0" rIns="0" bIns="0" rtlCol="0" anchor="t"/>
          <a:lstStyle/>
          <a:p>
            <a:pPr algn="ctr" indent="0" marL="0">
              <a:lnSpc>
                <a:spcPts val="2700"/>
              </a:lnSpc>
              <a:buNone/>
            </a:pPr>
            <a:r>
              <a:rPr lang="en-US" sz="2700" b="1" spc="-55" kern="0" dirty="0">
                <a:solidFill>
                  <a:srgbClr val="E0D6DE"/>
                </a:solidFill>
                <a:latin typeface="Petrona Bold" pitchFamily="34" charset="0"/>
                <a:ea typeface="Petrona Bold" pitchFamily="34" charset="-122"/>
                <a:cs typeface="Petrona Bold" pitchFamily="34" charset="-120"/>
              </a:rPr>
              <a:t>3</a:t>
            </a:r>
            <a:endParaRPr lang="en-US" sz="2700" dirty="0"/>
          </a:p>
        </p:txBody>
      </p:sp>
      <p:sp>
        <p:nvSpPr>
          <p:cNvPr id="14" name="Text 11"/>
          <p:cNvSpPr/>
          <p:nvPr/>
        </p:nvSpPr>
        <p:spPr>
          <a:xfrm>
            <a:off x="6977301" y="6066234"/>
            <a:ext cx="2899172" cy="362307"/>
          </a:xfrm>
          <a:prstGeom prst="rect">
            <a:avLst/>
          </a:prstGeom>
          <a:noFill/>
          <a:ln/>
        </p:spPr>
        <p:txBody>
          <a:bodyPr wrap="non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Exponential Potential</a:t>
            </a:r>
            <a:endParaRPr lang="en-US" sz="2250" dirty="0"/>
          </a:p>
        </p:txBody>
      </p:sp>
      <p:sp>
        <p:nvSpPr>
          <p:cNvPr id="15" name="Text 12"/>
          <p:cNvSpPr/>
          <p:nvPr/>
        </p:nvSpPr>
        <p:spPr>
          <a:xfrm>
            <a:off x="6977301" y="6561058"/>
            <a:ext cx="6880027" cy="1060133"/>
          </a:xfrm>
          <a:prstGeom prst="rect">
            <a:avLst/>
          </a:prstGeom>
          <a:noFill/>
          <a:ln/>
        </p:spPr>
        <p:txBody>
          <a:bodyPr wrap="square" lIns="0" tIns="0" rIns="0" bIns="0" rtlCol="0" anchor="t"/>
          <a:lstStyle/>
          <a:p>
            <a:pPr indent="0" marL="0">
              <a:lnSpc>
                <a:spcPts val="2750"/>
              </a:lnSpc>
              <a:buNone/>
            </a:pPr>
            <a:r>
              <a:rPr lang="en-US" sz="1700" spc="-35" kern="0" dirty="0">
                <a:solidFill>
                  <a:srgbClr val="E0D6DE"/>
                </a:solidFill>
                <a:latin typeface="Inter" pitchFamily="34" charset="0"/>
                <a:ea typeface="Inter" pitchFamily="34" charset="-122"/>
                <a:cs typeface="Inter" pitchFamily="34" charset="-120"/>
              </a:rPr>
              <a:t>Quantum computers have the potential to solve certain problems exponentially faster than classical computers, with applications in cryptography, drug discovery, and more.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7325" y="575072"/>
            <a:ext cx="6187678" cy="685205"/>
          </a:xfrm>
          <a:prstGeom prst="rect">
            <a:avLst/>
          </a:prstGeom>
          <a:noFill/>
          <a:ln/>
        </p:spPr>
        <p:txBody>
          <a:bodyPr wrap="none" lIns="0" tIns="0" rIns="0" bIns="0" rtlCol="0" anchor="t"/>
          <a:lstStyle/>
          <a:p>
            <a:pPr indent="0" marL="0">
              <a:lnSpc>
                <a:spcPts val="5350"/>
              </a:lnSpc>
              <a:buNone/>
            </a:pPr>
            <a:r>
              <a:rPr lang="en-US" sz="4300" b="1" spc="-86" kern="0" dirty="0">
                <a:solidFill>
                  <a:srgbClr val="FF8AAF"/>
                </a:solidFill>
                <a:latin typeface="Petrona Bold" pitchFamily="34" charset="0"/>
                <a:ea typeface="Petrona Bold" pitchFamily="34" charset="-122"/>
                <a:cs typeface="Petrona Bold" pitchFamily="34" charset="-120"/>
              </a:rPr>
              <a:t>Qubits and Superposition</a:t>
            </a:r>
            <a:endParaRPr lang="en-US" sz="4300" dirty="0"/>
          </a:p>
        </p:txBody>
      </p:sp>
      <p:sp>
        <p:nvSpPr>
          <p:cNvPr id="4" name="Shape 1"/>
          <p:cNvSpPr/>
          <p:nvPr/>
        </p:nvSpPr>
        <p:spPr>
          <a:xfrm>
            <a:off x="6519148" y="1573530"/>
            <a:ext cx="22860" cy="6080879"/>
          </a:xfrm>
          <a:prstGeom prst="roundRect">
            <a:avLst>
              <a:gd name="adj" fmla="val 383703"/>
            </a:avLst>
          </a:prstGeom>
          <a:solidFill>
            <a:srgbClr val="48367C"/>
          </a:solidFill>
          <a:ln/>
        </p:spPr>
      </p:sp>
      <p:sp>
        <p:nvSpPr>
          <p:cNvPr id="5" name="Shape 2"/>
          <p:cNvSpPr/>
          <p:nvPr/>
        </p:nvSpPr>
        <p:spPr>
          <a:xfrm>
            <a:off x="6742628" y="2031921"/>
            <a:ext cx="730925" cy="22860"/>
          </a:xfrm>
          <a:prstGeom prst="roundRect">
            <a:avLst>
              <a:gd name="adj" fmla="val 383703"/>
            </a:avLst>
          </a:prstGeom>
          <a:solidFill>
            <a:srgbClr val="48367C"/>
          </a:solidFill>
          <a:ln/>
        </p:spPr>
      </p:sp>
      <p:sp>
        <p:nvSpPr>
          <p:cNvPr id="6" name="Shape 3"/>
          <p:cNvSpPr/>
          <p:nvPr/>
        </p:nvSpPr>
        <p:spPr>
          <a:xfrm>
            <a:off x="6295668" y="1808440"/>
            <a:ext cx="469821" cy="469821"/>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6463427" y="1878806"/>
            <a:ext cx="134183"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7679174" y="1782366"/>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Qubits</a:t>
            </a:r>
            <a:endParaRPr lang="en-US" sz="2150" dirty="0"/>
          </a:p>
        </p:txBody>
      </p:sp>
      <p:sp>
        <p:nvSpPr>
          <p:cNvPr id="9" name="Text 6"/>
          <p:cNvSpPr/>
          <p:nvPr/>
        </p:nvSpPr>
        <p:spPr>
          <a:xfrm>
            <a:off x="7679174" y="2250162"/>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The fundamental building blocks of quantum computers are qubits, which can represent both 0 and 1 simultaneously, unlike classical bits.</a:t>
            </a:r>
            <a:endParaRPr lang="en-US" sz="1600" dirty="0"/>
          </a:p>
        </p:txBody>
      </p:sp>
      <p:sp>
        <p:nvSpPr>
          <p:cNvPr id="10" name="Shape 7"/>
          <p:cNvSpPr/>
          <p:nvPr/>
        </p:nvSpPr>
        <p:spPr>
          <a:xfrm>
            <a:off x="6742628" y="4128492"/>
            <a:ext cx="730925" cy="22860"/>
          </a:xfrm>
          <a:prstGeom prst="roundRect">
            <a:avLst>
              <a:gd name="adj" fmla="val 383703"/>
            </a:avLst>
          </a:prstGeom>
          <a:solidFill>
            <a:srgbClr val="48367C"/>
          </a:solidFill>
          <a:ln/>
        </p:spPr>
      </p:sp>
      <p:sp>
        <p:nvSpPr>
          <p:cNvPr id="11" name="Shape 8"/>
          <p:cNvSpPr/>
          <p:nvPr/>
        </p:nvSpPr>
        <p:spPr>
          <a:xfrm>
            <a:off x="6295668" y="3905012"/>
            <a:ext cx="469821" cy="469821"/>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6440567" y="3975378"/>
            <a:ext cx="179903"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2</a:t>
            </a:r>
            <a:endParaRPr lang="en-US" sz="2550" dirty="0"/>
          </a:p>
        </p:txBody>
      </p:sp>
      <p:sp>
        <p:nvSpPr>
          <p:cNvPr id="13" name="Text 10"/>
          <p:cNvSpPr/>
          <p:nvPr/>
        </p:nvSpPr>
        <p:spPr>
          <a:xfrm>
            <a:off x="7679174" y="3878937"/>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Superposition</a:t>
            </a:r>
            <a:endParaRPr lang="en-US" sz="2150" dirty="0"/>
          </a:p>
        </p:txBody>
      </p:sp>
      <p:sp>
        <p:nvSpPr>
          <p:cNvPr id="14" name="Text 11"/>
          <p:cNvSpPr/>
          <p:nvPr/>
        </p:nvSpPr>
        <p:spPr>
          <a:xfrm>
            <a:off x="7679174" y="4346734"/>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Qubits can exist in a superposition of states, allowing quantum computers to explore multiple possibilities in parallel, leading to their exponential potential.</a:t>
            </a:r>
            <a:endParaRPr lang="en-US" sz="1600" dirty="0"/>
          </a:p>
        </p:txBody>
      </p:sp>
      <p:sp>
        <p:nvSpPr>
          <p:cNvPr id="15" name="Shape 12"/>
          <p:cNvSpPr/>
          <p:nvPr/>
        </p:nvSpPr>
        <p:spPr>
          <a:xfrm>
            <a:off x="6742628" y="6225064"/>
            <a:ext cx="730925" cy="22860"/>
          </a:xfrm>
          <a:prstGeom prst="roundRect">
            <a:avLst>
              <a:gd name="adj" fmla="val 383703"/>
            </a:avLst>
          </a:prstGeom>
          <a:solidFill>
            <a:srgbClr val="48367C"/>
          </a:solidFill>
          <a:ln/>
        </p:spPr>
      </p:sp>
      <p:sp>
        <p:nvSpPr>
          <p:cNvPr id="16" name="Shape 13"/>
          <p:cNvSpPr/>
          <p:nvPr/>
        </p:nvSpPr>
        <p:spPr>
          <a:xfrm>
            <a:off x="6295668" y="6001583"/>
            <a:ext cx="469821" cy="469821"/>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6440686" y="6071949"/>
            <a:ext cx="179665"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3</a:t>
            </a:r>
            <a:endParaRPr lang="en-US" sz="2550" dirty="0"/>
          </a:p>
        </p:txBody>
      </p:sp>
      <p:sp>
        <p:nvSpPr>
          <p:cNvPr id="18" name="Text 15"/>
          <p:cNvSpPr/>
          <p:nvPr/>
        </p:nvSpPr>
        <p:spPr>
          <a:xfrm>
            <a:off x="7679174" y="5975509"/>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Measurement</a:t>
            </a:r>
            <a:endParaRPr lang="en-US" sz="2150" dirty="0"/>
          </a:p>
        </p:txBody>
      </p:sp>
      <p:sp>
        <p:nvSpPr>
          <p:cNvPr id="19" name="Text 16"/>
          <p:cNvSpPr/>
          <p:nvPr/>
        </p:nvSpPr>
        <p:spPr>
          <a:xfrm>
            <a:off x="7679174" y="6443305"/>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When a qubit is measured, it collapses to a definite 0 or 1 state, which is a key aspect of the probabilistic nature of quantum computing.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68937"/>
            <a:ext cx="6332934"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Quantum Entanglement</a:t>
            </a:r>
            <a:endParaRPr lang="en-US" sz="4650" dirty="0"/>
          </a:p>
        </p:txBody>
      </p:sp>
      <p:sp>
        <p:nvSpPr>
          <p:cNvPr id="3" name="Text 1"/>
          <p:cNvSpPr/>
          <p:nvPr/>
        </p:nvSpPr>
        <p:spPr>
          <a:xfrm>
            <a:off x="793790"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Correlated Qubits</a:t>
            </a:r>
            <a:endParaRPr lang="en-US" sz="2300" dirty="0"/>
          </a:p>
        </p:txBody>
      </p:sp>
      <p:sp>
        <p:nvSpPr>
          <p:cNvPr id="4" name="Text 2"/>
          <p:cNvSpPr/>
          <p:nvPr/>
        </p:nvSpPr>
        <p:spPr>
          <a:xfrm>
            <a:off x="793790" y="3879056"/>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Quantum entanglement allows qubits to become "entangled," where the state of one qubit is correlated with the state of another, even if they are physically separated.</a:t>
            </a:r>
            <a:endParaRPr lang="en-US" sz="1750" dirty="0"/>
          </a:p>
        </p:txBody>
      </p:sp>
      <p:sp>
        <p:nvSpPr>
          <p:cNvPr id="5" name="Text 3"/>
          <p:cNvSpPr/>
          <p:nvPr/>
        </p:nvSpPr>
        <p:spPr>
          <a:xfrm>
            <a:off x="5332928"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Nonlocal Interactions</a:t>
            </a:r>
            <a:endParaRPr lang="en-US" sz="2300" dirty="0"/>
          </a:p>
        </p:txBody>
      </p:sp>
      <p:sp>
        <p:nvSpPr>
          <p:cNvPr id="6" name="Text 4"/>
          <p:cNvSpPr/>
          <p:nvPr/>
        </p:nvSpPr>
        <p:spPr>
          <a:xfrm>
            <a:off x="5332928" y="3879056"/>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Entanglement enables nonlocal interactions, where actions on one qubit instantly affect the other, even across vast distances, defying classical intuitions about causality.</a:t>
            </a:r>
            <a:endParaRPr lang="en-US" sz="1750" dirty="0"/>
          </a:p>
        </p:txBody>
      </p:sp>
      <p:sp>
        <p:nvSpPr>
          <p:cNvPr id="7" name="Text 5"/>
          <p:cNvSpPr/>
          <p:nvPr/>
        </p:nvSpPr>
        <p:spPr>
          <a:xfrm>
            <a:off x="9872067" y="328017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Potential Applications</a:t>
            </a:r>
            <a:endParaRPr lang="en-US" sz="2300" dirty="0"/>
          </a:p>
        </p:txBody>
      </p:sp>
      <p:sp>
        <p:nvSpPr>
          <p:cNvPr id="8" name="Text 6"/>
          <p:cNvSpPr/>
          <p:nvPr/>
        </p:nvSpPr>
        <p:spPr>
          <a:xfrm>
            <a:off x="9872067" y="3879056"/>
            <a:ext cx="3978116"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Quantum entanglement is a critical resource for many quantum algorithms and protocols, with potential applications in secure communication, cryptography, and metrology.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7325" y="575072"/>
            <a:ext cx="6823591" cy="685205"/>
          </a:xfrm>
          <a:prstGeom prst="rect">
            <a:avLst/>
          </a:prstGeom>
          <a:noFill/>
          <a:ln/>
        </p:spPr>
        <p:txBody>
          <a:bodyPr wrap="none" lIns="0" tIns="0" rIns="0" bIns="0" rtlCol="0" anchor="t"/>
          <a:lstStyle/>
          <a:p>
            <a:pPr indent="0" marL="0">
              <a:lnSpc>
                <a:spcPts val="5350"/>
              </a:lnSpc>
              <a:buNone/>
            </a:pPr>
            <a:r>
              <a:rPr lang="en-US" sz="4300" b="1" spc="-86" kern="0" dirty="0">
                <a:solidFill>
                  <a:srgbClr val="FF8AAF"/>
                </a:solidFill>
                <a:latin typeface="Petrona Bold" pitchFamily="34" charset="0"/>
                <a:ea typeface="Petrona Bold" pitchFamily="34" charset="-122"/>
                <a:cs typeface="Petrona Bold" pitchFamily="34" charset="-120"/>
              </a:rPr>
              <a:t>Quantum Gates and Circuits</a:t>
            </a:r>
            <a:endParaRPr lang="en-US" sz="4300" dirty="0"/>
          </a:p>
        </p:txBody>
      </p:sp>
      <p:sp>
        <p:nvSpPr>
          <p:cNvPr id="4" name="Shape 1"/>
          <p:cNvSpPr/>
          <p:nvPr/>
        </p:nvSpPr>
        <p:spPr>
          <a:xfrm>
            <a:off x="6519148" y="1573530"/>
            <a:ext cx="22860" cy="6080879"/>
          </a:xfrm>
          <a:prstGeom prst="roundRect">
            <a:avLst>
              <a:gd name="adj" fmla="val 383703"/>
            </a:avLst>
          </a:prstGeom>
          <a:solidFill>
            <a:srgbClr val="48367C"/>
          </a:solidFill>
          <a:ln/>
        </p:spPr>
      </p:sp>
      <p:sp>
        <p:nvSpPr>
          <p:cNvPr id="5" name="Shape 2"/>
          <p:cNvSpPr/>
          <p:nvPr/>
        </p:nvSpPr>
        <p:spPr>
          <a:xfrm>
            <a:off x="6742628" y="2031921"/>
            <a:ext cx="730925" cy="22860"/>
          </a:xfrm>
          <a:prstGeom prst="roundRect">
            <a:avLst>
              <a:gd name="adj" fmla="val 383703"/>
            </a:avLst>
          </a:prstGeom>
          <a:solidFill>
            <a:srgbClr val="48367C"/>
          </a:solidFill>
          <a:ln/>
        </p:spPr>
      </p:sp>
      <p:sp>
        <p:nvSpPr>
          <p:cNvPr id="6" name="Shape 3"/>
          <p:cNvSpPr/>
          <p:nvPr/>
        </p:nvSpPr>
        <p:spPr>
          <a:xfrm>
            <a:off x="6295668" y="1808440"/>
            <a:ext cx="469821" cy="469821"/>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6463427" y="1878806"/>
            <a:ext cx="134183"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7679174" y="1782366"/>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Quantum Gates</a:t>
            </a:r>
            <a:endParaRPr lang="en-US" sz="2150" dirty="0"/>
          </a:p>
        </p:txBody>
      </p:sp>
      <p:sp>
        <p:nvSpPr>
          <p:cNvPr id="9" name="Text 6"/>
          <p:cNvSpPr/>
          <p:nvPr/>
        </p:nvSpPr>
        <p:spPr>
          <a:xfrm>
            <a:off x="7679174" y="2250162"/>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Quantum computers use quantum gates, which are the fundamental building blocks for performing operations on qubits, similar to classical logic gates.</a:t>
            </a:r>
            <a:endParaRPr lang="en-US" sz="1600" dirty="0"/>
          </a:p>
        </p:txBody>
      </p:sp>
      <p:sp>
        <p:nvSpPr>
          <p:cNvPr id="10" name="Shape 7"/>
          <p:cNvSpPr/>
          <p:nvPr/>
        </p:nvSpPr>
        <p:spPr>
          <a:xfrm>
            <a:off x="6742628" y="4128492"/>
            <a:ext cx="730925" cy="22860"/>
          </a:xfrm>
          <a:prstGeom prst="roundRect">
            <a:avLst>
              <a:gd name="adj" fmla="val 383703"/>
            </a:avLst>
          </a:prstGeom>
          <a:solidFill>
            <a:srgbClr val="48367C"/>
          </a:solidFill>
          <a:ln/>
        </p:spPr>
      </p:sp>
      <p:sp>
        <p:nvSpPr>
          <p:cNvPr id="11" name="Shape 8"/>
          <p:cNvSpPr/>
          <p:nvPr/>
        </p:nvSpPr>
        <p:spPr>
          <a:xfrm>
            <a:off x="6295668" y="3905012"/>
            <a:ext cx="469821" cy="469821"/>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6440567" y="3975378"/>
            <a:ext cx="179903"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2</a:t>
            </a:r>
            <a:endParaRPr lang="en-US" sz="2550" dirty="0"/>
          </a:p>
        </p:txBody>
      </p:sp>
      <p:sp>
        <p:nvSpPr>
          <p:cNvPr id="13" name="Text 10"/>
          <p:cNvSpPr/>
          <p:nvPr/>
        </p:nvSpPr>
        <p:spPr>
          <a:xfrm>
            <a:off x="7679174" y="3878937"/>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Quantum Circuits</a:t>
            </a:r>
            <a:endParaRPr lang="en-US" sz="2150" dirty="0"/>
          </a:p>
        </p:txBody>
      </p:sp>
      <p:sp>
        <p:nvSpPr>
          <p:cNvPr id="14" name="Text 11"/>
          <p:cNvSpPr/>
          <p:nvPr/>
        </p:nvSpPr>
        <p:spPr>
          <a:xfrm>
            <a:off x="7679174" y="4346734"/>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Quantum circuits are composed of quantum gates arranged in a specific sequence to perform complex quantum algorithms and computations.</a:t>
            </a:r>
            <a:endParaRPr lang="en-US" sz="1600" dirty="0"/>
          </a:p>
        </p:txBody>
      </p:sp>
      <p:sp>
        <p:nvSpPr>
          <p:cNvPr id="15" name="Shape 12"/>
          <p:cNvSpPr/>
          <p:nvPr/>
        </p:nvSpPr>
        <p:spPr>
          <a:xfrm>
            <a:off x="6742628" y="6225064"/>
            <a:ext cx="730925" cy="22860"/>
          </a:xfrm>
          <a:prstGeom prst="roundRect">
            <a:avLst>
              <a:gd name="adj" fmla="val 383703"/>
            </a:avLst>
          </a:prstGeom>
          <a:solidFill>
            <a:srgbClr val="48367C"/>
          </a:solidFill>
          <a:ln/>
        </p:spPr>
      </p:sp>
      <p:sp>
        <p:nvSpPr>
          <p:cNvPr id="16" name="Shape 13"/>
          <p:cNvSpPr/>
          <p:nvPr/>
        </p:nvSpPr>
        <p:spPr>
          <a:xfrm>
            <a:off x="6295668" y="6001583"/>
            <a:ext cx="469821" cy="469821"/>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6440686" y="6071949"/>
            <a:ext cx="179665" cy="328970"/>
          </a:xfrm>
          <a:prstGeom prst="rect">
            <a:avLst/>
          </a:prstGeom>
          <a:noFill/>
          <a:ln/>
        </p:spPr>
        <p:txBody>
          <a:bodyPr wrap="none" lIns="0" tIns="0" rIns="0" bIns="0" rtlCol="0" anchor="t"/>
          <a:lstStyle/>
          <a:p>
            <a:pPr algn="ctr" indent="0" marL="0">
              <a:lnSpc>
                <a:spcPts val="2550"/>
              </a:lnSpc>
              <a:buNone/>
            </a:pPr>
            <a:r>
              <a:rPr lang="en-US" sz="2550" b="1" spc="-52" kern="0" dirty="0">
                <a:solidFill>
                  <a:srgbClr val="E0D6DE"/>
                </a:solidFill>
                <a:latin typeface="Petrona Bold" pitchFamily="34" charset="0"/>
                <a:ea typeface="Petrona Bold" pitchFamily="34" charset="-122"/>
                <a:cs typeface="Petrona Bold" pitchFamily="34" charset="-120"/>
              </a:rPr>
              <a:t>3</a:t>
            </a:r>
            <a:endParaRPr lang="en-US" sz="2550" dirty="0"/>
          </a:p>
        </p:txBody>
      </p:sp>
      <p:sp>
        <p:nvSpPr>
          <p:cNvPr id="18" name="Text 15"/>
          <p:cNvSpPr/>
          <p:nvPr/>
        </p:nvSpPr>
        <p:spPr>
          <a:xfrm>
            <a:off x="7679174" y="5975509"/>
            <a:ext cx="2741057" cy="342543"/>
          </a:xfrm>
          <a:prstGeom prst="rect">
            <a:avLst/>
          </a:prstGeom>
          <a:noFill/>
          <a:ln/>
        </p:spPr>
        <p:txBody>
          <a:bodyPr wrap="none" lIns="0" tIns="0" rIns="0" bIns="0" rtlCol="0" anchor="t"/>
          <a:lstStyle/>
          <a:p>
            <a:pPr algn="l" indent="0" marL="0">
              <a:lnSpc>
                <a:spcPts val="2650"/>
              </a:lnSpc>
              <a:buNone/>
            </a:pPr>
            <a:r>
              <a:rPr lang="en-US" sz="2150" b="1" spc="-43" kern="0" dirty="0">
                <a:solidFill>
                  <a:srgbClr val="E0D6DE"/>
                </a:solidFill>
                <a:latin typeface="Petrona Bold" pitchFamily="34" charset="0"/>
                <a:ea typeface="Petrona Bold" pitchFamily="34" charset="-122"/>
                <a:cs typeface="Petrona Bold" pitchFamily="34" charset="-120"/>
              </a:rPr>
              <a:t>Reversibility</a:t>
            </a:r>
            <a:endParaRPr lang="en-US" sz="2150" dirty="0"/>
          </a:p>
        </p:txBody>
      </p:sp>
      <p:sp>
        <p:nvSpPr>
          <p:cNvPr id="19" name="Text 16"/>
          <p:cNvSpPr/>
          <p:nvPr/>
        </p:nvSpPr>
        <p:spPr>
          <a:xfrm>
            <a:off x="7679174" y="6443305"/>
            <a:ext cx="6220301" cy="1002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Quantum gates and circuits must be reversible, as information cannot be lost in the quantum world, unlike classical computing where information can be erased.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45863"/>
            <a:ext cx="828198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Quantum Computing Hardware</a:t>
            </a:r>
            <a:endParaRPr lang="en-US" sz="4650" dirty="0"/>
          </a:p>
        </p:txBody>
      </p:sp>
      <p:sp>
        <p:nvSpPr>
          <p:cNvPr id="3" name="Text 1"/>
          <p:cNvSpPr/>
          <p:nvPr/>
        </p:nvSpPr>
        <p:spPr>
          <a:xfrm>
            <a:off x="793790" y="3457099"/>
            <a:ext cx="2996446"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IBM Quantum Systems</a:t>
            </a:r>
            <a:endParaRPr lang="en-US" sz="2300" dirty="0"/>
          </a:p>
        </p:txBody>
      </p:sp>
      <p:sp>
        <p:nvSpPr>
          <p:cNvPr id="4" name="Text 2"/>
          <p:cNvSpPr/>
          <p:nvPr/>
        </p:nvSpPr>
        <p:spPr>
          <a:xfrm>
            <a:off x="793790" y="4055983"/>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IBM has been at the forefront of quantum computing, developing a series of quantum processors and cloud-based quantum computing services.</a:t>
            </a:r>
            <a:endParaRPr lang="en-US" sz="1750" dirty="0"/>
          </a:p>
        </p:txBody>
      </p:sp>
      <p:sp>
        <p:nvSpPr>
          <p:cNvPr id="5" name="Text 3"/>
          <p:cNvSpPr/>
          <p:nvPr/>
        </p:nvSpPr>
        <p:spPr>
          <a:xfrm>
            <a:off x="5332928" y="3457099"/>
            <a:ext cx="3740348"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Google Quantum Supremacy</a:t>
            </a:r>
            <a:endParaRPr lang="en-US" sz="2300" dirty="0"/>
          </a:p>
        </p:txBody>
      </p:sp>
      <p:sp>
        <p:nvSpPr>
          <p:cNvPr id="6" name="Text 4"/>
          <p:cNvSpPr/>
          <p:nvPr/>
        </p:nvSpPr>
        <p:spPr>
          <a:xfrm>
            <a:off x="5332928" y="4055983"/>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In 2019, Google's Sycamore processor demonstrated quantum supremacy, performing a specific computation faster than the world's most powerful classical supercomputer.</a:t>
            </a:r>
            <a:endParaRPr lang="en-US" sz="1750" dirty="0"/>
          </a:p>
        </p:txBody>
      </p:sp>
      <p:sp>
        <p:nvSpPr>
          <p:cNvPr id="7" name="Text 5"/>
          <p:cNvSpPr/>
          <p:nvPr/>
        </p:nvSpPr>
        <p:spPr>
          <a:xfrm>
            <a:off x="9872067" y="3457099"/>
            <a:ext cx="3978116" cy="744141"/>
          </a:xfrm>
          <a:prstGeom prst="rect">
            <a:avLst/>
          </a:prstGeom>
          <a:noFill/>
          <a:ln/>
        </p:spPr>
        <p:txBody>
          <a:bodyPr wrap="squar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Quantum Hardware Challenges</a:t>
            </a:r>
            <a:endParaRPr lang="en-US" sz="2300" dirty="0"/>
          </a:p>
        </p:txBody>
      </p:sp>
      <p:sp>
        <p:nvSpPr>
          <p:cNvPr id="8" name="Text 6"/>
          <p:cNvSpPr/>
          <p:nvPr/>
        </p:nvSpPr>
        <p:spPr>
          <a:xfrm>
            <a:off x="9872067" y="4428053"/>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Maintaining the delicate quantum states required for computation is a major challenge, requiring advanced cooling and isolation technologies.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60778"/>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Applications: Cryptography and Drug Discovery</a:t>
            </a:r>
            <a:endParaRPr lang="en-US" sz="4650" dirty="0"/>
          </a:p>
        </p:txBody>
      </p:sp>
      <p:pic>
        <p:nvPicPr>
          <p:cNvPr id="4" name="Image 1" descr="preencoded.png">    </p:cNvPr>
          <p:cNvPicPr>
            <a:picLocks noChangeAspect="1"/>
          </p:cNvPicPr>
          <p:nvPr/>
        </p:nvPicPr>
        <p:blipFill>
          <a:blip r:embed="rId2"/>
          <a:stretch>
            <a:fillRect/>
          </a:stretch>
        </p:blipFill>
        <p:spPr>
          <a:xfrm>
            <a:off x="6280190" y="3289459"/>
            <a:ext cx="566976" cy="566976"/>
          </a:xfrm>
          <a:prstGeom prst="rect">
            <a:avLst/>
          </a:prstGeom>
        </p:spPr>
      </p:pic>
      <p:sp>
        <p:nvSpPr>
          <p:cNvPr id="5" name="Text 1"/>
          <p:cNvSpPr/>
          <p:nvPr/>
        </p:nvSpPr>
        <p:spPr>
          <a:xfrm>
            <a:off x="6280190" y="408324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Cryptography</a:t>
            </a:r>
            <a:endParaRPr lang="en-US" sz="2300" dirty="0"/>
          </a:p>
        </p:txBody>
      </p:sp>
      <p:sp>
        <p:nvSpPr>
          <p:cNvPr id="6" name="Text 2"/>
          <p:cNvSpPr/>
          <p:nvPr/>
        </p:nvSpPr>
        <p:spPr>
          <a:xfrm>
            <a:off x="6280190" y="4591407"/>
            <a:ext cx="3608070" cy="217741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Quantum computers can break many of the encryption algorithms used to secure modern communications, leading to the development of quantum-resistant cryptography.</a:t>
            </a:r>
            <a:endParaRPr lang="en-US" sz="1750" dirty="0"/>
          </a:p>
        </p:txBody>
      </p:sp>
      <p:pic>
        <p:nvPicPr>
          <p:cNvPr id="7" name="Image 2" descr="preencoded.png">    </p:cNvPr>
          <p:cNvPicPr>
            <a:picLocks noChangeAspect="1"/>
          </p:cNvPicPr>
          <p:nvPr/>
        </p:nvPicPr>
        <p:blipFill>
          <a:blip r:embed="rId3"/>
          <a:stretch>
            <a:fillRect/>
          </a:stretch>
        </p:blipFill>
        <p:spPr>
          <a:xfrm>
            <a:off x="10228421" y="3289459"/>
            <a:ext cx="566976" cy="566976"/>
          </a:xfrm>
          <a:prstGeom prst="rect">
            <a:avLst/>
          </a:prstGeom>
        </p:spPr>
      </p:pic>
      <p:sp>
        <p:nvSpPr>
          <p:cNvPr id="8" name="Text 3"/>
          <p:cNvSpPr/>
          <p:nvPr/>
        </p:nvSpPr>
        <p:spPr>
          <a:xfrm>
            <a:off x="10228421" y="408324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Drug Discovery</a:t>
            </a:r>
            <a:endParaRPr lang="en-US" sz="2300" dirty="0"/>
          </a:p>
        </p:txBody>
      </p:sp>
      <p:sp>
        <p:nvSpPr>
          <p:cNvPr id="9" name="Text 4"/>
          <p:cNvSpPr/>
          <p:nvPr/>
        </p:nvSpPr>
        <p:spPr>
          <a:xfrm>
            <a:off x="10228421" y="4591407"/>
            <a:ext cx="3608189" cy="217741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Quantum computers can simulate complex molecular interactions and chemical reactions, accelerating the discovery and development of new drugs and materials.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910"/>
          </a:xfrm>
          <a:prstGeom prst="rect">
            <a:avLst/>
          </a:prstGeom>
        </p:spPr>
      </p:pic>
      <p:sp>
        <p:nvSpPr>
          <p:cNvPr id="3" name="Text 0"/>
          <p:cNvSpPr/>
          <p:nvPr/>
        </p:nvSpPr>
        <p:spPr>
          <a:xfrm>
            <a:off x="674965" y="530304"/>
            <a:ext cx="7794069" cy="1265634"/>
          </a:xfrm>
          <a:prstGeom prst="rect">
            <a:avLst/>
          </a:prstGeom>
          <a:noFill/>
          <a:ln/>
        </p:spPr>
        <p:txBody>
          <a:bodyPr wrap="square" lIns="0" tIns="0" rIns="0" bIns="0" rtlCol="0" anchor="t"/>
          <a:lstStyle/>
          <a:p>
            <a:pPr indent="0" marL="0">
              <a:lnSpc>
                <a:spcPts val="4950"/>
              </a:lnSpc>
              <a:buNone/>
            </a:pPr>
            <a:r>
              <a:rPr lang="en-US" sz="3950" b="1" spc="-80" kern="0" dirty="0">
                <a:solidFill>
                  <a:srgbClr val="FF8AAF"/>
                </a:solidFill>
                <a:latin typeface="Petrona Bold" pitchFamily="34" charset="0"/>
                <a:ea typeface="Petrona Bold" pitchFamily="34" charset="-122"/>
                <a:cs typeface="Petrona Bold" pitchFamily="34" charset="-120"/>
              </a:rPr>
              <a:t>Quantum Supremacy Achievements</a:t>
            </a:r>
            <a:endParaRPr lang="en-US" sz="3950" dirty="0"/>
          </a:p>
        </p:txBody>
      </p:sp>
      <p:sp>
        <p:nvSpPr>
          <p:cNvPr id="4" name="Shape 1"/>
          <p:cNvSpPr/>
          <p:nvPr/>
        </p:nvSpPr>
        <p:spPr>
          <a:xfrm>
            <a:off x="952738" y="2085142"/>
            <a:ext cx="22860" cy="5615464"/>
          </a:xfrm>
          <a:prstGeom prst="roundRect">
            <a:avLst>
              <a:gd name="adj" fmla="val 354324"/>
            </a:avLst>
          </a:prstGeom>
          <a:solidFill>
            <a:srgbClr val="48367C"/>
          </a:solidFill>
          <a:ln/>
        </p:spPr>
      </p:sp>
      <p:sp>
        <p:nvSpPr>
          <p:cNvPr id="5" name="Shape 2"/>
          <p:cNvSpPr/>
          <p:nvPr/>
        </p:nvSpPr>
        <p:spPr>
          <a:xfrm>
            <a:off x="1158240" y="2507575"/>
            <a:ext cx="674965" cy="22860"/>
          </a:xfrm>
          <a:prstGeom prst="roundRect">
            <a:avLst>
              <a:gd name="adj" fmla="val 354324"/>
            </a:avLst>
          </a:prstGeom>
          <a:solidFill>
            <a:srgbClr val="48367C"/>
          </a:solidFill>
          <a:ln/>
        </p:spPr>
      </p:sp>
      <p:sp>
        <p:nvSpPr>
          <p:cNvPr id="6" name="Shape 3"/>
          <p:cNvSpPr/>
          <p:nvPr/>
        </p:nvSpPr>
        <p:spPr>
          <a:xfrm>
            <a:off x="747236" y="2302073"/>
            <a:ext cx="433864" cy="433864"/>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902137" y="2367082"/>
            <a:ext cx="123944" cy="303728"/>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2024777" y="2277904"/>
            <a:ext cx="2531150" cy="316349"/>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Google's Sycamore</a:t>
            </a:r>
            <a:endParaRPr lang="en-US" sz="1950" dirty="0"/>
          </a:p>
        </p:txBody>
      </p:sp>
      <p:sp>
        <p:nvSpPr>
          <p:cNvPr id="9" name="Text 6"/>
          <p:cNvSpPr/>
          <p:nvPr/>
        </p:nvSpPr>
        <p:spPr>
          <a:xfrm>
            <a:off x="2024777" y="2709863"/>
            <a:ext cx="6444258" cy="925830"/>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In 2019, Google's Sycamore processor performed a specific computation 200 seconds, faster than the world's most powerful classical supercomputer.</a:t>
            </a:r>
            <a:endParaRPr lang="en-US" sz="1500" dirty="0"/>
          </a:p>
        </p:txBody>
      </p:sp>
      <p:sp>
        <p:nvSpPr>
          <p:cNvPr id="10" name="Shape 7"/>
          <p:cNvSpPr/>
          <p:nvPr/>
        </p:nvSpPr>
        <p:spPr>
          <a:xfrm>
            <a:off x="1158240" y="4443651"/>
            <a:ext cx="674965" cy="22860"/>
          </a:xfrm>
          <a:prstGeom prst="roundRect">
            <a:avLst>
              <a:gd name="adj" fmla="val 354324"/>
            </a:avLst>
          </a:prstGeom>
          <a:solidFill>
            <a:srgbClr val="48367C"/>
          </a:solidFill>
          <a:ln/>
        </p:spPr>
      </p:sp>
      <p:sp>
        <p:nvSpPr>
          <p:cNvPr id="11" name="Shape 8"/>
          <p:cNvSpPr/>
          <p:nvPr/>
        </p:nvSpPr>
        <p:spPr>
          <a:xfrm>
            <a:off x="747236" y="4238149"/>
            <a:ext cx="433864" cy="433864"/>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881063" y="4303157"/>
            <a:ext cx="166211" cy="303728"/>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2024777" y="4213979"/>
            <a:ext cx="2531150" cy="316349"/>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Quantum Advantage</a:t>
            </a:r>
            <a:endParaRPr lang="en-US" sz="1950" dirty="0"/>
          </a:p>
        </p:txBody>
      </p:sp>
      <p:sp>
        <p:nvSpPr>
          <p:cNvPr id="14" name="Text 11"/>
          <p:cNvSpPr/>
          <p:nvPr/>
        </p:nvSpPr>
        <p:spPr>
          <a:xfrm>
            <a:off x="2024777" y="4645938"/>
            <a:ext cx="6444258" cy="925830"/>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Researchers have demonstrated quantum advantage in various tasks, including simulating quantum systems, optimization problems, and machine learning.</a:t>
            </a:r>
            <a:endParaRPr lang="en-US" sz="1500" dirty="0"/>
          </a:p>
        </p:txBody>
      </p:sp>
      <p:sp>
        <p:nvSpPr>
          <p:cNvPr id="15" name="Shape 12"/>
          <p:cNvSpPr/>
          <p:nvPr/>
        </p:nvSpPr>
        <p:spPr>
          <a:xfrm>
            <a:off x="1158240" y="6379726"/>
            <a:ext cx="674965" cy="22860"/>
          </a:xfrm>
          <a:prstGeom prst="roundRect">
            <a:avLst>
              <a:gd name="adj" fmla="val 354324"/>
            </a:avLst>
          </a:prstGeom>
          <a:solidFill>
            <a:srgbClr val="48367C"/>
          </a:solidFill>
          <a:ln/>
        </p:spPr>
      </p:sp>
      <p:sp>
        <p:nvSpPr>
          <p:cNvPr id="16" name="Shape 13"/>
          <p:cNvSpPr/>
          <p:nvPr/>
        </p:nvSpPr>
        <p:spPr>
          <a:xfrm>
            <a:off x="747236" y="6174224"/>
            <a:ext cx="433864" cy="433864"/>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881182" y="6239232"/>
            <a:ext cx="165854" cy="303728"/>
          </a:xfrm>
          <a:prstGeom prst="rect">
            <a:avLst/>
          </a:prstGeom>
          <a:noFill/>
          <a:ln/>
        </p:spPr>
        <p:txBody>
          <a:bodyPr wrap="none" lIns="0" tIns="0" rIns="0" bIns="0" rtlCol="0" anchor="t"/>
          <a:lstStyle/>
          <a:p>
            <a:pPr algn="ctr" indent="0" marL="0">
              <a:lnSpc>
                <a:spcPts val="2350"/>
              </a:lnSpc>
              <a:buNone/>
            </a:pPr>
            <a:r>
              <a:rPr lang="en-US" sz="2350" b="1" spc="-48" kern="0" dirty="0">
                <a:solidFill>
                  <a:srgbClr val="E0D6DE"/>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2024777" y="6150054"/>
            <a:ext cx="2531150" cy="316349"/>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Continued Progress</a:t>
            </a:r>
            <a:endParaRPr lang="en-US" sz="1950" dirty="0"/>
          </a:p>
        </p:txBody>
      </p:sp>
      <p:sp>
        <p:nvSpPr>
          <p:cNvPr id="19" name="Text 16"/>
          <p:cNvSpPr/>
          <p:nvPr/>
        </p:nvSpPr>
        <p:spPr>
          <a:xfrm>
            <a:off x="2024777" y="6582013"/>
            <a:ext cx="6444258" cy="925830"/>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Quantum computing hardware and algorithms continue to evolve, with increasing qubit counts, improved error correction, and new applications being explored.</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330" y="743903"/>
            <a:ext cx="7673340" cy="1378744"/>
          </a:xfrm>
          <a:prstGeom prst="rect">
            <a:avLst/>
          </a:prstGeom>
          <a:noFill/>
          <a:ln/>
        </p:spPr>
        <p:txBody>
          <a:bodyPr wrap="square" lIns="0" tIns="0" rIns="0" bIns="0" rtlCol="0" anchor="t"/>
          <a:lstStyle/>
          <a:p>
            <a:pPr indent="0" marL="0">
              <a:lnSpc>
                <a:spcPts val="5400"/>
              </a:lnSpc>
              <a:buNone/>
            </a:pPr>
            <a:r>
              <a:rPr lang="en-US" sz="4300" b="1" spc="-87" kern="0" dirty="0">
                <a:solidFill>
                  <a:srgbClr val="FF8AAF"/>
                </a:solidFill>
                <a:latin typeface="Petrona Bold" pitchFamily="34" charset="0"/>
                <a:ea typeface="Petrona Bold" pitchFamily="34" charset="-122"/>
                <a:cs typeface="Petrona Bold" pitchFamily="34" charset="-120"/>
              </a:rPr>
              <a:t>Challenges in Quantum Computing</a:t>
            </a:r>
            <a:endParaRPr lang="en-US" sz="4300" dirty="0"/>
          </a:p>
        </p:txBody>
      </p:sp>
      <p:sp>
        <p:nvSpPr>
          <p:cNvPr id="4" name="Shape 1"/>
          <p:cNvSpPr/>
          <p:nvPr/>
        </p:nvSpPr>
        <p:spPr>
          <a:xfrm>
            <a:off x="735330" y="2437686"/>
            <a:ext cx="3731657" cy="2587109"/>
          </a:xfrm>
          <a:prstGeom prst="roundRect">
            <a:avLst>
              <a:gd name="adj" fmla="val 3411"/>
            </a:avLst>
          </a:prstGeom>
          <a:solidFill>
            <a:srgbClr val="2F1D63"/>
          </a:solidFill>
          <a:ln w="7620">
            <a:solidFill>
              <a:srgbClr val="48367C"/>
            </a:solidFill>
            <a:prstDash val="solid"/>
          </a:ln>
        </p:spPr>
      </p:sp>
      <p:sp>
        <p:nvSpPr>
          <p:cNvPr id="5" name="Text 2"/>
          <p:cNvSpPr/>
          <p:nvPr/>
        </p:nvSpPr>
        <p:spPr>
          <a:xfrm>
            <a:off x="952976" y="2655332"/>
            <a:ext cx="2757488" cy="344686"/>
          </a:xfrm>
          <a:prstGeom prst="rect">
            <a:avLst/>
          </a:prstGeom>
          <a:noFill/>
          <a:ln/>
        </p:spPr>
        <p:txBody>
          <a:bodyPr wrap="none" lIns="0" tIns="0" rIns="0" bIns="0" rtlCol="0" anchor="t"/>
          <a:lstStyle/>
          <a:p>
            <a:pPr indent="0" marL="0">
              <a:lnSpc>
                <a:spcPts val="2700"/>
              </a:lnSpc>
              <a:buNone/>
            </a:pPr>
            <a:r>
              <a:rPr lang="en-US" sz="2150" b="1" spc="-43" kern="0" dirty="0">
                <a:solidFill>
                  <a:srgbClr val="E0D6DE"/>
                </a:solidFill>
                <a:latin typeface="Petrona Bold" pitchFamily="34" charset="0"/>
                <a:ea typeface="Petrona Bold" pitchFamily="34" charset="-122"/>
                <a:cs typeface="Petrona Bold" pitchFamily="34" charset="-120"/>
              </a:rPr>
              <a:t>Qubit Fragility</a:t>
            </a:r>
            <a:endParaRPr lang="en-US" sz="2150" dirty="0"/>
          </a:p>
        </p:txBody>
      </p:sp>
      <p:sp>
        <p:nvSpPr>
          <p:cNvPr id="6" name="Text 3"/>
          <p:cNvSpPr/>
          <p:nvPr/>
        </p:nvSpPr>
        <p:spPr>
          <a:xfrm>
            <a:off x="952976" y="3125986"/>
            <a:ext cx="3296364" cy="1681163"/>
          </a:xfrm>
          <a:prstGeom prst="rect">
            <a:avLst/>
          </a:prstGeom>
          <a:noFill/>
          <a:ln/>
        </p:spPr>
        <p:txBody>
          <a:bodyPr wrap="square" lIns="0" tIns="0" rIns="0" bIns="0" rtlCol="0" anchor="t"/>
          <a:lstStyle/>
          <a:p>
            <a:pPr indent="0" marL="0">
              <a:lnSpc>
                <a:spcPts val="2600"/>
              </a:lnSpc>
              <a:buNone/>
            </a:pPr>
            <a:r>
              <a:rPr lang="en-US" sz="1650" spc="-33" kern="0" dirty="0">
                <a:solidFill>
                  <a:srgbClr val="E0D6DE"/>
                </a:solidFill>
                <a:latin typeface="Inter" pitchFamily="34" charset="0"/>
                <a:ea typeface="Inter" pitchFamily="34" charset="-122"/>
                <a:cs typeface="Inter" pitchFamily="34" charset="-120"/>
              </a:rPr>
              <a:t>Qubits are extremely fragile and sensitive to environmental disturbances, making them challenging to maintain and control.</a:t>
            </a:r>
            <a:endParaRPr lang="en-US" sz="1650" dirty="0"/>
          </a:p>
        </p:txBody>
      </p:sp>
      <p:sp>
        <p:nvSpPr>
          <p:cNvPr id="7" name="Shape 4"/>
          <p:cNvSpPr/>
          <p:nvPr/>
        </p:nvSpPr>
        <p:spPr>
          <a:xfrm>
            <a:off x="4677013" y="2437686"/>
            <a:ext cx="3731657" cy="2587109"/>
          </a:xfrm>
          <a:prstGeom prst="roundRect">
            <a:avLst>
              <a:gd name="adj" fmla="val 3411"/>
            </a:avLst>
          </a:prstGeom>
          <a:solidFill>
            <a:srgbClr val="2F1D63"/>
          </a:solidFill>
          <a:ln w="7620">
            <a:solidFill>
              <a:srgbClr val="48367C"/>
            </a:solidFill>
            <a:prstDash val="solid"/>
          </a:ln>
        </p:spPr>
      </p:sp>
      <p:sp>
        <p:nvSpPr>
          <p:cNvPr id="8" name="Text 5"/>
          <p:cNvSpPr/>
          <p:nvPr/>
        </p:nvSpPr>
        <p:spPr>
          <a:xfrm>
            <a:off x="4894659" y="2655332"/>
            <a:ext cx="2757488" cy="344686"/>
          </a:xfrm>
          <a:prstGeom prst="rect">
            <a:avLst/>
          </a:prstGeom>
          <a:noFill/>
          <a:ln/>
        </p:spPr>
        <p:txBody>
          <a:bodyPr wrap="none" lIns="0" tIns="0" rIns="0" bIns="0" rtlCol="0" anchor="t"/>
          <a:lstStyle/>
          <a:p>
            <a:pPr indent="0" marL="0">
              <a:lnSpc>
                <a:spcPts val="2700"/>
              </a:lnSpc>
              <a:buNone/>
            </a:pPr>
            <a:r>
              <a:rPr lang="en-US" sz="2150" b="1" spc="-43" kern="0" dirty="0">
                <a:solidFill>
                  <a:srgbClr val="E0D6DE"/>
                </a:solidFill>
                <a:latin typeface="Petrona Bold" pitchFamily="34" charset="0"/>
                <a:ea typeface="Petrona Bold" pitchFamily="34" charset="-122"/>
                <a:cs typeface="Petrona Bold" pitchFamily="34" charset="-120"/>
              </a:rPr>
              <a:t>Decoherence</a:t>
            </a:r>
            <a:endParaRPr lang="en-US" sz="2150" dirty="0"/>
          </a:p>
        </p:txBody>
      </p:sp>
      <p:sp>
        <p:nvSpPr>
          <p:cNvPr id="9" name="Text 6"/>
          <p:cNvSpPr/>
          <p:nvPr/>
        </p:nvSpPr>
        <p:spPr>
          <a:xfrm>
            <a:off x="4894659" y="3125986"/>
            <a:ext cx="3296364" cy="1344930"/>
          </a:xfrm>
          <a:prstGeom prst="rect">
            <a:avLst/>
          </a:prstGeom>
          <a:noFill/>
          <a:ln/>
        </p:spPr>
        <p:txBody>
          <a:bodyPr wrap="square" lIns="0" tIns="0" rIns="0" bIns="0" rtlCol="0" anchor="t"/>
          <a:lstStyle/>
          <a:p>
            <a:pPr indent="0" marL="0">
              <a:lnSpc>
                <a:spcPts val="2600"/>
              </a:lnSpc>
              <a:buNone/>
            </a:pPr>
            <a:r>
              <a:rPr lang="en-US" sz="1650" spc="-33" kern="0" dirty="0">
                <a:solidFill>
                  <a:srgbClr val="E0D6DE"/>
                </a:solidFill>
                <a:latin typeface="Inter" pitchFamily="34" charset="0"/>
                <a:ea typeface="Inter" pitchFamily="34" charset="-122"/>
                <a:cs typeface="Inter" pitchFamily="34" charset="-120"/>
              </a:rPr>
              <a:t>Qubits tend to lose their quantum state over time, a process known as decoherence, which limits the time available for computation.</a:t>
            </a:r>
            <a:endParaRPr lang="en-US" sz="1650" dirty="0"/>
          </a:p>
        </p:txBody>
      </p:sp>
      <p:sp>
        <p:nvSpPr>
          <p:cNvPr id="10" name="Shape 7"/>
          <p:cNvSpPr/>
          <p:nvPr/>
        </p:nvSpPr>
        <p:spPr>
          <a:xfrm>
            <a:off x="735330" y="5234821"/>
            <a:ext cx="3731657" cy="2250877"/>
          </a:xfrm>
          <a:prstGeom prst="roundRect">
            <a:avLst>
              <a:gd name="adj" fmla="val 3920"/>
            </a:avLst>
          </a:prstGeom>
          <a:solidFill>
            <a:srgbClr val="2F1D63"/>
          </a:solidFill>
          <a:ln w="7620">
            <a:solidFill>
              <a:srgbClr val="48367C"/>
            </a:solidFill>
            <a:prstDash val="solid"/>
          </a:ln>
        </p:spPr>
      </p:sp>
      <p:sp>
        <p:nvSpPr>
          <p:cNvPr id="11" name="Text 8"/>
          <p:cNvSpPr/>
          <p:nvPr/>
        </p:nvSpPr>
        <p:spPr>
          <a:xfrm>
            <a:off x="952976" y="5452467"/>
            <a:ext cx="2757488" cy="344686"/>
          </a:xfrm>
          <a:prstGeom prst="rect">
            <a:avLst/>
          </a:prstGeom>
          <a:noFill/>
          <a:ln/>
        </p:spPr>
        <p:txBody>
          <a:bodyPr wrap="none" lIns="0" tIns="0" rIns="0" bIns="0" rtlCol="0" anchor="t"/>
          <a:lstStyle/>
          <a:p>
            <a:pPr indent="0" marL="0">
              <a:lnSpc>
                <a:spcPts val="2700"/>
              </a:lnSpc>
              <a:buNone/>
            </a:pPr>
            <a:r>
              <a:rPr lang="en-US" sz="2150" b="1" spc="-43" kern="0" dirty="0">
                <a:solidFill>
                  <a:srgbClr val="E0D6DE"/>
                </a:solidFill>
                <a:latin typeface="Petrona Bold" pitchFamily="34" charset="0"/>
                <a:ea typeface="Petrona Bold" pitchFamily="34" charset="-122"/>
                <a:cs typeface="Petrona Bold" pitchFamily="34" charset="-120"/>
              </a:rPr>
              <a:t>Error Correction</a:t>
            </a:r>
            <a:endParaRPr lang="en-US" sz="2150" dirty="0"/>
          </a:p>
        </p:txBody>
      </p:sp>
      <p:sp>
        <p:nvSpPr>
          <p:cNvPr id="12" name="Text 9"/>
          <p:cNvSpPr/>
          <p:nvPr/>
        </p:nvSpPr>
        <p:spPr>
          <a:xfrm>
            <a:off x="952976" y="5923121"/>
            <a:ext cx="3296364" cy="1344930"/>
          </a:xfrm>
          <a:prstGeom prst="rect">
            <a:avLst/>
          </a:prstGeom>
          <a:noFill/>
          <a:ln/>
        </p:spPr>
        <p:txBody>
          <a:bodyPr wrap="square" lIns="0" tIns="0" rIns="0" bIns="0" rtlCol="0" anchor="t"/>
          <a:lstStyle/>
          <a:p>
            <a:pPr indent="0" marL="0">
              <a:lnSpc>
                <a:spcPts val="2600"/>
              </a:lnSpc>
              <a:buNone/>
            </a:pPr>
            <a:r>
              <a:rPr lang="en-US" sz="1650" spc="-33" kern="0" dirty="0">
                <a:solidFill>
                  <a:srgbClr val="E0D6DE"/>
                </a:solidFill>
                <a:latin typeface="Inter" pitchFamily="34" charset="0"/>
                <a:ea typeface="Inter" pitchFamily="34" charset="-122"/>
                <a:cs typeface="Inter" pitchFamily="34" charset="-120"/>
              </a:rPr>
              <a:t>Developing effective error correction techniques is crucial to overcome the inherent noise and instability of quantum systems.</a:t>
            </a:r>
            <a:endParaRPr lang="en-US" sz="1650" dirty="0"/>
          </a:p>
        </p:txBody>
      </p:sp>
      <p:sp>
        <p:nvSpPr>
          <p:cNvPr id="13" name="Shape 10"/>
          <p:cNvSpPr/>
          <p:nvPr/>
        </p:nvSpPr>
        <p:spPr>
          <a:xfrm>
            <a:off x="4677013" y="5234821"/>
            <a:ext cx="3731657" cy="2250877"/>
          </a:xfrm>
          <a:prstGeom prst="roundRect">
            <a:avLst>
              <a:gd name="adj" fmla="val 3920"/>
            </a:avLst>
          </a:prstGeom>
          <a:solidFill>
            <a:srgbClr val="2F1D63"/>
          </a:solidFill>
          <a:ln w="7620">
            <a:solidFill>
              <a:srgbClr val="48367C"/>
            </a:solidFill>
            <a:prstDash val="solid"/>
          </a:ln>
        </p:spPr>
      </p:sp>
      <p:sp>
        <p:nvSpPr>
          <p:cNvPr id="14" name="Text 11"/>
          <p:cNvSpPr/>
          <p:nvPr/>
        </p:nvSpPr>
        <p:spPr>
          <a:xfrm>
            <a:off x="4894659" y="5452467"/>
            <a:ext cx="2757488" cy="344686"/>
          </a:xfrm>
          <a:prstGeom prst="rect">
            <a:avLst/>
          </a:prstGeom>
          <a:noFill/>
          <a:ln/>
        </p:spPr>
        <p:txBody>
          <a:bodyPr wrap="none" lIns="0" tIns="0" rIns="0" bIns="0" rtlCol="0" anchor="t"/>
          <a:lstStyle/>
          <a:p>
            <a:pPr indent="0" marL="0">
              <a:lnSpc>
                <a:spcPts val="2700"/>
              </a:lnSpc>
              <a:buNone/>
            </a:pPr>
            <a:r>
              <a:rPr lang="en-US" sz="2150" b="1" spc="-43" kern="0" dirty="0">
                <a:solidFill>
                  <a:srgbClr val="E0D6DE"/>
                </a:solidFill>
                <a:latin typeface="Petrona Bold" pitchFamily="34" charset="0"/>
                <a:ea typeface="Petrona Bold" pitchFamily="34" charset="-122"/>
                <a:cs typeface="Petrona Bold" pitchFamily="34" charset="-120"/>
              </a:rPr>
              <a:t>Scalability</a:t>
            </a:r>
            <a:endParaRPr lang="en-US" sz="2150" dirty="0"/>
          </a:p>
        </p:txBody>
      </p:sp>
      <p:sp>
        <p:nvSpPr>
          <p:cNvPr id="15" name="Text 12"/>
          <p:cNvSpPr/>
          <p:nvPr/>
        </p:nvSpPr>
        <p:spPr>
          <a:xfrm>
            <a:off x="4894659" y="5923121"/>
            <a:ext cx="3296364" cy="1344930"/>
          </a:xfrm>
          <a:prstGeom prst="rect">
            <a:avLst/>
          </a:prstGeom>
          <a:noFill/>
          <a:ln/>
        </p:spPr>
        <p:txBody>
          <a:bodyPr wrap="square" lIns="0" tIns="0" rIns="0" bIns="0" rtlCol="0" anchor="t"/>
          <a:lstStyle/>
          <a:p>
            <a:pPr indent="0" marL="0">
              <a:lnSpc>
                <a:spcPts val="2600"/>
              </a:lnSpc>
              <a:buNone/>
            </a:pPr>
            <a:r>
              <a:rPr lang="en-US" sz="1650" spc="-33" kern="0" dirty="0">
                <a:solidFill>
                  <a:srgbClr val="E0D6DE"/>
                </a:solidFill>
                <a:latin typeface="Inter" pitchFamily="34" charset="0"/>
                <a:ea typeface="Inter" pitchFamily="34" charset="-122"/>
                <a:cs typeface="Inter" pitchFamily="34" charset="-120"/>
              </a:rPr>
              <a:t>Scaling up quantum computers to tackle larger and more complex problems remains a significant technical challenge.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2024-10-18T17:05:27Z</dcterms:created>
  <dcterms:modified xsi:type="dcterms:W3CDTF">2024-10-18T17:05:27Z</dcterms:modified>
</cp:coreProperties>
</file>